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DM Sans" pitchFamily="2" charset="0"/>
      <p:regular r:id="rId15"/>
      <p:bold r:id="rId16"/>
      <p:italic r:id="rId17"/>
      <p:boldItalic r:id="rId18"/>
    </p:embeddedFont>
    <p:embeddedFont>
      <p:font typeface="DM Sans Black" panose="020B0604020202020204" charset="0"/>
      <p:bold r:id="rId19"/>
      <p:boldItalic r:id="rId20"/>
    </p:embeddedFont>
    <p:embeddedFont>
      <p:font typeface="DM Sans ExtraBold" panose="020B0604020202020204" charset="0"/>
      <p:bold r:id="rId21"/>
      <p:boldItalic r:id="rId22"/>
    </p:embeddedFont>
    <p:embeddedFont>
      <p:font typeface="DM Sans Medium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22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960ea01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e960ea01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a71ba7cb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0a71ba7cb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 technology is an add-on to existing value chains and it can be easily integrated into existing factories. It can mineralize and permanently store </a:t>
            </a:r>
            <a:r>
              <a:rPr lang="en" sz="1500">
                <a:solidFill>
                  <a:schemeClr val="dk1"/>
                </a:solidFill>
              </a:rPr>
              <a:t>1</a:t>
            </a:r>
            <a:r>
              <a:rPr lang="en" sz="1500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rPr>
              <a:t>00kg CO₂ per m³, in atmospheric pressure.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2bc67f4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d2bc67f4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ec65f117b5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ec65f117b5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Carbonaide's award-winning carbon-curing technology, originating from VTT, the Technical Research Centre of Finland, can mineralise CO₂ during the concrete production process, reducing the footprint of concrete by 30% - 170%.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960ea016e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e960ea016e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Concrete is responsible for 8% of global emissions. By 2050, volumes of concrete will double, while emissions must reach net zero. 90% of concrete CO₂ emissions originate from cement, which also accounts for half of the concrete production cost. 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a71ba7cb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0a71ba7cb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960ea016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e960ea016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With minimal changes we can replace 20% of the cement with CO2, cutting emissions and costs.</a:t>
            </a:r>
            <a:endParaRPr sz="1500" b="1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Blending ratio</a:t>
            </a:r>
            <a:r>
              <a:rPr lang="en" sz="15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 of the cements is increasing, causing </a:t>
            </a:r>
            <a:r>
              <a:rPr lang="en" sz="15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slower strength development and lower production volumes</a:t>
            </a:r>
            <a:r>
              <a:rPr lang="en" sz="15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 compared ordinary portland cement.</a:t>
            </a:r>
            <a:endParaRPr sz="1500" b="1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5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Carbonaide’s technology enables utilization of blended cements </a:t>
            </a:r>
            <a:r>
              <a:rPr lang="en" sz="15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in a similar way as current cements.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960ea016e_0_1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e960ea016e_0_1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7260"/>
              </a:buClr>
              <a:buSzPts val="1500"/>
              <a:buFont typeface="DM Sans"/>
              <a:buChar char="➔"/>
            </a:pPr>
            <a:r>
              <a:rPr lang="en" sz="15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Mechanical properties</a:t>
            </a:r>
            <a:r>
              <a:rPr lang="en" sz="15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 of new carbonated products and regular production were </a:t>
            </a:r>
            <a:r>
              <a:rPr lang="en" sz="15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very similar.</a:t>
            </a:r>
            <a:endParaRPr sz="1500" b="1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27260"/>
              </a:buClr>
              <a:buSzPts val="1500"/>
              <a:buFont typeface="DM Sans"/>
              <a:buChar char="➔"/>
            </a:pPr>
            <a:r>
              <a:rPr lang="en" sz="15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Almost full</a:t>
            </a:r>
            <a:r>
              <a:rPr lang="en" sz="15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 compressive strength achieved only in 12 hours - half the time</a:t>
            </a:r>
            <a:r>
              <a:rPr lang="en" sz="15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 in comparison to traditional concrete manufacturing.</a:t>
            </a:r>
            <a:endParaRPr sz="15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F27260"/>
              </a:buClr>
              <a:buSzPts val="1500"/>
              <a:buFont typeface="DM Sans"/>
              <a:buChar char="➔"/>
            </a:pPr>
            <a:r>
              <a:rPr lang="en" sz="15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The density </a:t>
            </a:r>
            <a:r>
              <a:rPr lang="en" sz="15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of the both products was 1100 kg/m3.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960ea016e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960ea016e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2bc67f47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d2bc67f47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a71ba7cb3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0a71ba7cb3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 technology is an add-on to existing value chains and it can be easily integrated into existing factories. It can mineralize and permanently store </a:t>
            </a:r>
            <a:r>
              <a:rPr lang="en" sz="1500">
                <a:solidFill>
                  <a:schemeClr val="dk1"/>
                </a:solidFill>
              </a:rPr>
              <a:t>1</a:t>
            </a:r>
            <a:r>
              <a:rPr lang="en" sz="1500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rPr>
              <a:t>00kg CO₂ per m³, in atmospheric pressure.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800"/>
              <a:buFont typeface="DM Sans Black"/>
              <a:buNone/>
              <a:defRPr>
                <a:solidFill>
                  <a:srgbClr val="1D1C1D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27260"/>
              </a:buClr>
              <a:buSzPts val="1800"/>
              <a:buFont typeface="DM Sans Medium"/>
              <a:buChar char="●"/>
              <a:defRPr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27260"/>
              </a:buClr>
              <a:buSzPts val="1400"/>
              <a:buFont typeface="DM Sans Medium"/>
              <a:buChar char="○"/>
              <a:defRPr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27260"/>
              </a:buClr>
              <a:buSzPts val="1400"/>
              <a:buFont typeface="DM Sans Medium"/>
              <a:buChar char="■"/>
              <a:defRPr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27260"/>
              </a:buClr>
              <a:buSzPts val="1400"/>
              <a:buFont typeface="DM Sans Medium"/>
              <a:buChar char="●"/>
              <a:defRPr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DM Sans Medium"/>
              <a:buChar char="○"/>
              <a:defRPr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DM Sans Medium"/>
              <a:buChar char="■"/>
              <a:defRPr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DM Sans Medium"/>
              <a:buChar char="●"/>
              <a:defRPr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DM Sans Medium"/>
              <a:buChar char="○"/>
              <a:defRPr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DM Sans Medium"/>
              <a:buChar char="■"/>
              <a:defRPr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 Black"/>
              <a:buNone/>
              <a:defRPr sz="28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800"/>
              <a:buFont typeface="DM Sans Medium"/>
              <a:buChar char="●"/>
              <a:defRPr sz="1800"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DM Sans Medium"/>
              <a:buChar char="○"/>
              <a:defRPr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DM Sans Medium"/>
              <a:buChar char="■"/>
              <a:defRPr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DM Sans Medium"/>
              <a:buChar char="●"/>
              <a:defRPr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DM Sans Medium"/>
              <a:buChar char="○"/>
              <a:defRPr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DM Sans Medium"/>
              <a:buChar char="■"/>
              <a:defRPr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DM Sans Medium"/>
              <a:buChar char="●"/>
              <a:defRPr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DM Sans Medium"/>
              <a:buChar char="○"/>
              <a:defRPr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DM Sans Medium"/>
              <a:buChar char="■"/>
              <a:defRPr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jonne.hirvonen@carbonaide.com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3305939" y="2927958"/>
            <a:ext cx="4215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Precision curing technology</a:t>
            </a:r>
            <a:endParaRPr sz="1600">
              <a:solidFill>
                <a:schemeClr val="lt1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</p:txBody>
      </p:sp>
      <p:pic>
        <p:nvPicPr>
          <p:cNvPr id="100" name="Google Shape;10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4425" y="1849025"/>
            <a:ext cx="4414751" cy="95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/>
          <p:nvPr/>
        </p:nvSpPr>
        <p:spPr>
          <a:xfrm>
            <a:off x="5505800" y="-159375"/>
            <a:ext cx="432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body" idx="1"/>
          </p:nvPr>
        </p:nvSpPr>
        <p:spPr>
          <a:xfrm>
            <a:off x="431775" y="726475"/>
            <a:ext cx="4822500" cy="4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rPr>
              <a:t>Improved utilization rate for CCU &amp; CCS carbon capture installations.</a:t>
            </a:r>
            <a:endParaRPr sz="2700" dirty="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dirty="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rPr>
              <a:t>Commercially ready for </a:t>
            </a:r>
            <a:r>
              <a:rPr lang="en" sz="2700" dirty="0">
                <a:solidFill>
                  <a:schemeClr val="dk1"/>
                </a:solidFill>
                <a:highlight>
                  <a:srgbClr val="F25E55"/>
                </a:highlight>
                <a:latin typeface="DM Sans Black"/>
                <a:ea typeface="DM Sans Black"/>
                <a:cs typeface="DM Sans Black"/>
                <a:sym typeface="DM Sans Black"/>
              </a:rPr>
              <a:t>concrete actions</a:t>
            </a:r>
            <a:r>
              <a:rPr lang="en" sz="2700" dirty="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rPr>
              <a:t>.</a:t>
            </a:r>
            <a:endParaRPr sz="2700" dirty="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pic>
        <p:nvPicPr>
          <p:cNvPr id="207" name="Google Shape;20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7400" y="4581700"/>
            <a:ext cx="1318948" cy="30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/>
          <p:nvPr/>
        </p:nvSpPr>
        <p:spPr>
          <a:xfrm>
            <a:off x="2563850" y="0"/>
            <a:ext cx="7425600" cy="5143500"/>
          </a:xfrm>
          <a:prstGeom prst="parallelogram">
            <a:avLst>
              <a:gd name="adj" fmla="val 1459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 Medium"/>
                <a:ea typeface="DM Sans Medium"/>
                <a:cs typeface="DM Sans Medium"/>
                <a:sym typeface="DM Sans Medium"/>
              </a:rPr>
              <a:t> </a:t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13" name="Google Shape;21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0350" y="1220681"/>
            <a:ext cx="2229576" cy="5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5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Contact us</a:t>
            </a:r>
            <a:endParaRPr>
              <a:solidFill>
                <a:schemeClr val="lt1"/>
              </a:solidFill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215" name="Google Shape;215;p35"/>
          <p:cNvSpPr txBox="1"/>
          <p:nvPr/>
        </p:nvSpPr>
        <p:spPr>
          <a:xfrm>
            <a:off x="4110349" y="2094456"/>
            <a:ext cx="400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1D1C1D"/>
                </a:solidFill>
                <a:latin typeface="DM Sans Black"/>
                <a:ea typeface="DM Sans Black"/>
                <a:cs typeface="DM Sans Black"/>
                <a:sym typeface="DM Sans Black"/>
              </a:rPr>
              <a:t>Jonne Hirvonen</a:t>
            </a:r>
            <a:endParaRPr sz="1000">
              <a:solidFill>
                <a:srgbClr val="1D1C1D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16" name="Google Shape;216;p35"/>
          <p:cNvSpPr txBox="1"/>
          <p:nvPr/>
        </p:nvSpPr>
        <p:spPr>
          <a:xfrm>
            <a:off x="4130106" y="3026831"/>
            <a:ext cx="34347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FF6354"/>
                </a:solidFill>
                <a:latin typeface="DM Sans Medium"/>
                <a:ea typeface="DM Sans Medium"/>
                <a:cs typeface="DM Sans Medium"/>
                <a:sym typeface="DM Sans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jonne.hirvonen@carbonaide.com</a:t>
            </a:r>
            <a:endParaRPr sz="1300">
              <a:solidFill>
                <a:srgbClr val="FF635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+358 40 632 4999</a:t>
            </a:r>
            <a:endParaRPr sz="1300">
              <a:solidFill>
                <a:srgbClr val="1D1C1D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www.carbonaide.com</a:t>
            </a:r>
            <a:endParaRPr sz="1300">
              <a:solidFill>
                <a:srgbClr val="1D1C1D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4130106" y="2525886"/>
            <a:ext cx="3434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COO and co-founder</a:t>
            </a:r>
            <a:endParaRPr sz="1100">
              <a:solidFill>
                <a:srgbClr val="1D1C1D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0" y="0"/>
            <a:ext cx="9118500" cy="5127900"/>
          </a:xfrm>
          <a:prstGeom prst="rect">
            <a:avLst/>
          </a:prstGeom>
          <a:solidFill>
            <a:srgbClr val="1C2328">
              <a:alpha val="33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639375" y="1115050"/>
            <a:ext cx="7373400" cy="3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DM Sans Black"/>
                <a:ea typeface="DM Sans Black"/>
                <a:cs typeface="DM Sans Black"/>
                <a:sym typeface="DM Sans Black"/>
              </a:rPr>
              <a:t>Carbonaide provides </a:t>
            </a:r>
            <a:br>
              <a:rPr lang="en" sz="2700">
                <a:solidFill>
                  <a:schemeClr val="lt1"/>
                </a:solidFill>
                <a:latin typeface="DM Sans Black"/>
                <a:ea typeface="DM Sans Black"/>
                <a:cs typeface="DM Sans Black"/>
                <a:sym typeface="DM Sans Black"/>
              </a:rPr>
            </a:br>
            <a:r>
              <a:rPr lang="en" sz="2700">
                <a:solidFill>
                  <a:schemeClr val="lt1"/>
                </a:solidFill>
                <a:latin typeface="DM Sans Black"/>
                <a:ea typeface="DM Sans Black"/>
                <a:cs typeface="DM Sans Black"/>
                <a:sym typeface="DM Sans Black"/>
              </a:rPr>
              <a:t>a novel  </a:t>
            </a:r>
            <a:r>
              <a:rPr lang="en" sz="2700">
                <a:solidFill>
                  <a:schemeClr val="lt1"/>
                </a:solidFill>
                <a:highlight>
                  <a:srgbClr val="F25E55"/>
                </a:highlight>
                <a:latin typeface="DM Sans Black"/>
                <a:ea typeface="DM Sans Black"/>
                <a:cs typeface="DM Sans Black"/>
                <a:sym typeface="DM Sans Black"/>
              </a:rPr>
              <a:t>curing</a:t>
            </a:r>
            <a:r>
              <a:rPr lang="en" sz="2700">
                <a:solidFill>
                  <a:schemeClr val="lt1"/>
                </a:solidFill>
                <a:latin typeface="DM Sans Black"/>
                <a:ea typeface="DM Sans Black"/>
                <a:cs typeface="DM Sans Black"/>
                <a:sym typeface="DM Sans Black"/>
              </a:rPr>
              <a:t>  technology for</a:t>
            </a:r>
            <a:endParaRPr sz="2700">
              <a:solidFill>
                <a:schemeClr val="lt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highlight>
                  <a:srgbClr val="F25E55"/>
                </a:highlight>
                <a:latin typeface="DM Sans Black"/>
                <a:ea typeface="DM Sans Black"/>
                <a:cs typeface="DM Sans Black"/>
                <a:sym typeface="DM Sans Black"/>
              </a:rPr>
              <a:t>precast</a:t>
            </a:r>
            <a:r>
              <a:rPr lang="en" sz="2700">
                <a:solidFill>
                  <a:schemeClr val="lt1"/>
                </a:solidFill>
                <a:latin typeface="DM Sans Black"/>
                <a:ea typeface="DM Sans Black"/>
                <a:cs typeface="DM Sans Black"/>
                <a:sym typeface="DM Sans Black"/>
              </a:rPr>
              <a:t> concrete.</a:t>
            </a:r>
            <a:endParaRPr sz="2700">
              <a:solidFill>
                <a:schemeClr val="lt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DM Sans Black"/>
                <a:ea typeface="DM Sans Black"/>
                <a:cs typeface="DM Sans Black"/>
                <a:sym typeface="DM Sans Black"/>
              </a:rPr>
              <a:t>Technology</a:t>
            </a:r>
            <a:r>
              <a:rPr lang="en" sz="27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rPr>
              <a:t> is developed at the</a:t>
            </a:r>
            <a:endParaRPr sz="270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rPr>
              <a:t>VTT Technical Research Centre of Finland and </a:t>
            </a:r>
            <a:r>
              <a:rPr lang="en" sz="2700">
                <a:latin typeface="DM Sans Black"/>
                <a:ea typeface="DM Sans Black"/>
                <a:cs typeface="DM Sans Black"/>
                <a:sym typeface="DM Sans Black"/>
              </a:rPr>
              <a:t>utilizes carbon dioxide as chemical curing agent.</a:t>
            </a:r>
            <a:endParaRPr sz="2700"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pic>
        <p:nvPicPr>
          <p:cNvPr id="108" name="Google Shape;1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9275" y="4551975"/>
            <a:ext cx="1447076" cy="3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413225" y="1099325"/>
            <a:ext cx="302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7719">
                <a:solidFill>
                  <a:srgbClr val="1D1C1D"/>
                </a:solidFill>
                <a:latin typeface="DM Sans Black"/>
                <a:ea typeface="DM Sans Black"/>
                <a:cs typeface="DM Sans Black"/>
                <a:sym typeface="DM Sans Black"/>
              </a:rPr>
              <a:t>90%</a:t>
            </a:r>
            <a:endParaRPr sz="7719">
              <a:solidFill>
                <a:srgbClr val="1D1C1D"/>
              </a:solidFill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448499" y="2433125"/>
            <a:ext cx="40077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1D1C1D"/>
                </a:solidFill>
                <a:latin typeface="DM Sans Black"/>
                <a:ea typeface="DM Sans Black"/>
                <a:cs typeface="DM Sans Black"/>
                <a:sym typeface="DM Sans Black"/>
              </a:rPr>
              <a:t>of concrete CO₂ emissions originate from cement. </a:t>
            </a:r>
            <a:endParaRPr sz="1000">
              <a:solidFill>
                <a:srgbClr val="1D1C1D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468256" y="3351381"/>
            <a:ext cx="34347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rgbClr val="1D1C1D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By 2050, volumes of concrete will double, while emissions must reach net zero. </a:t>
            </a:r>
            <a:endParaRPr sz="1300">
              <a:solidFill>
                <a:srgbClr val="1D1C1D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cxnSp>
        <p:nvCxnSpPr>
          <p:cNvPr id="116" name="Google Shape;116;p27"/>
          <p:cNvCxnSpPr/>
          <p:nvPr/>
        </p:nvCxnSpPr>
        <p:spPr>
          <a:xfrm>
            <a:off x="554347" y="2307839"/>
            <a:ext cx="2136600" cy="0"/>
          </a:xfrm>
          <a:prstGeom prst="straightConnector1">
            <a:avLst/>
          </a:prstGeom>
          <a:noFill/>
          <a:ln w="38100" cap="flat" cmpd="sng">
            <a:solidFill>
              <a:srgbClr val="F25E5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7" name="Google Shape;11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7400" y="4581700"/>
            <a:ext cx="1318948" cy="30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/>
        </p:nvSpPr>
        <p:spPr>
          <a:xfrm>
            <a:off x="218825" y="864300"/>
            <a:ext cx="45825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➔"/>
            </a:pPr>
            <a:r>
              <a:rPr lang="en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Cement price increase is accelerating</a:t>
            </a:r>
            <a:endParaRPr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1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Energy price increase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1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EU-ETS is going to affect on cement price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2860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➔"/>
            </a:pPr>
            <a:r>
              <a:rPr lang="en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Blending ratio of the cements is increasing</a:t>
            </a:r>
            <a:endParaRPr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1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Slower strength development and lower production volumes compared ordinary portland cement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2860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➔"/>
            </a:pPr>
            <a:r>
              <a:rPr lang="en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Evident green transition of the society.</a:t>
            </a:r>
            <a:endParaRPr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1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Legislation and consumer behaviour are enforcing the green transition also in construction sector.</a:t>
            </a:r>
            <a:endParaRPr sz="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3" name="Google Shape;1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7400" y="4581700"/>
            <a:ext cx="1318948" cy="3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00" y="115473"/>
            <a:ext cx="4105125" cy="232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00" y="2571744"/>
            <a:ext cx="4105126" cy="243625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8"/>
          <p:cNvSpPr txBox="1"/>
          <p:nvPr/>
        </p:nvSpPr>
        <p:spPr>
          <a:xfrm>
            <a:off x="218825" y="1533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rPr>
              <a:t>Challenges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4606" y="0"/>
            <a:ext cx="4947000" cy="5143500"/>
          </a:xfrm>
          <a:prstGeom prst="flowChartInputOutput">
            <a:avLst/>
          </a:prstGeom>
          <a:noFill/>
          <a:ln>
            <a:noFill/>
          </a:ln>
        </p:spPr>
      </p:pic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xfrm>
            <a:off x="292725" y="350450"/>
            <a:ext cx="49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Combining utilization and permanent storage of CO₂</a:t>
            </a:r>
            <a:r>
              <a:rPr lang="en" sz="2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2500">
              <a:solidFill>
                <a:schemeClr val="dk1"/>
              </a:solidFill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133" name="Google Shape;133;p29"/>
          <p:cNvSpPr txBox="1"/>
          <p:nvPr/>
        </p:nvSpPr>
        <p:spPr>
          <a:xfrm>
            <a:off x="387525" y="1360200"/>
            <a:ext cx="4806900" cy="3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Carbon curing </a:t>
            </a:r>
            <a:r>
              <a:rPr lang="en" sz="1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improves the mechanical properties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of concrete and </a:t>
            </a:r>
            <a:r>
              <a:rPr lang="en" sz="1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accelerates the strength development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27260"/>
              </a:buClr>
              <a:buSzPts val="1500"/>
              <a:buFont typeface="DM Sans"/>
              <a:buChar char="➔"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Reducing cement content by </a:t>
            </a:r>
            <a:r>
              <a:rPr lang="en" sz="1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20-50%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7260"/>
              </a:buClr>
              <a:buSzPts val="1500"/>
              <a:buFont typeface="DM Sans"/>
              <a:buChar char="➔"/>
            </a:pPr>
            <a:r>
              <a:rPr lang="en" sz="1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Enabling high blending ratios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for cement and </a:t>
            </a:r>
            <a:r>
              <a:rPr lang="en" sz="1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new ultra low-carbon SCMs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7260"/>
              </a:buClr>
              <a:buSzPts val="1500"/>
              <a:buFont typeface="DM Sans"/>
              <a:buChar char="➔"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Reducing </a:t>
            </a:r>
            <a:r>
              <a:rPr lang="en" sz="1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curing times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and </a:t>
            </a:r>
            <a:r>
              <a:rPr lang="en" sz="1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efflorescence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ans"/>
              <a:buChar char="➔"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Approximately 100kg of </a:t>
            </a:r>
            <a:r>
              <a:rPr lang="en" sz="1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CO₂ mineralized</a:t>
            </a:r>
            <a:r>
              <a:rPr lang="en" sz="15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per cubic meter of concrete.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520300" y="3276100"/>
            <a:ext cx="3773400" cy="1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ans"/>
              <a:buChar char="➔"/>
            </a:pPr>
            <a:r>
              <a:rPr lang="en" sz="15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40% cement reductions</a:t>
            </a:r>
            <a:r>
              <a:rPr lang="en" sz="1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In total </a:t>
            </a:r>
            <a:r>
              <a:rPr lang="en" sz="15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57%</a:t>
            </a:r>
            <a:r>
              <a:rPr lang="en" sz="1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lower footprint.</a:t>
            </a:r>
            <a:endParaRPr sz="1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500"/>
              <a:buFont typeface="DM Sans"/>
              <a:buChar char="➔"/>
            </a:pPr>
            <a:r>
              <a:rPr lang="en" sz="1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20,4% mineralized CO₂ from the weight of the cement.</a:t>
            </a:r>
            <a:endParaRPr sz="1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9" name="Google Shape;139;p30"/>
          <p:cNvSpPr txBox="1">
            <a:spLocks noGrp="1"/>
          </p:cNvSpPr>
          <p:nvPr>
            <p:ph type="title"/>
          </p:nvPr>
        </p:nvSpPr>
        <p:spPr>
          <a:xfrm>
            <a:off x="520300" y="43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commercial products</a:t>
            </a:r>
            <a:endParaRPr>
              <a:solidFill>
                <a:srgbClr val="1D1C1D"/>
              </a:solidFill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pic>
        <p:nvPicPr>
          <p:cNvPr id="140" name="Google Shape;140;p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00" y="4581700"/>
            <a:ext cx="1318948" cy="3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99" y="381877"/>
            <a:ext cx="2383400" cy="289422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0"/>
          <p:cNvSpPr txBox="1"/>
          <p:nvPr/>
        </p:nvSpPr>
        <p:spPr>
          <a:xfrm>
            <a:off x="4572000" y="3245450"/>
            <a:ext cx="3773400" cy="1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7260"/>
              </a:buClr>
              <a:buSzPts val="1500"/>
              <a:buFont typeface="DM Sans"/>
              <a:buChar char="➔"/>
            </a:pPr>
            <a:r>
              <a:rPr lang="en" sz="1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CO₂ uptake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1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was maximized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In total </a:t>
            </a:r>
            <a:r>
              <a:rPr lang="en" sz="1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48%</a:t>
            </a: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lower footprint.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F27260"/>
              </a:buClr>
              <a:buSzPts val="1500"/>
              <a:buFont typeface="DM Sans"/>
              <a:buChar char="➔"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Significant strength increase with precision curing. 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3" name="Google Shape;143;p30"/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00" y="1295725"/>
            <a:ext cx="3077501" cy="1732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/>
        </p:nvSpPr>
        <p:spPr>
          <a:xfrm>
            <a:off x="444973" y="1849803"/>
            <a:ext cx="112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CO</a:t>
            </a:r>
            <a:r>
              <a:rPr lang="en" sz="1200" baseline="-250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2</a:t>
            </a:r>
            <a:r>
              <a:rPr lang="en" sz="12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tank</a:t>
            </a:r>
            <a:endParaRPr sz="1200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149" name="Google Shape;14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9275" y="4551975"/>
            <a:ext cx="1447076" cy="3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Carbonaide’s technology</a:t>
            </a:r>
            <a:endParaRPr>
              <a:solidFill>
                <a:schemeClr val="lt1"/>
              </a:solidFill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151" name="Google Shape;151;p31"/>
          <p:cNvSpPr txBox="1"/>
          <p:nvPr/>
        </p:nvSpPr>
        <p:spPr>
          <a:xfrm>
            <a:off x="1643922" y="1345953"/>
            <a:ext cx="274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Carbonation process modules</a:t>
            </a:r>
            <a:endParaRPr sz="1200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52" name="Google Shape;152;p31"/>
          <p:cNvSpPr txBox="1"/>
          <p:nvPr/>
        </p:nvSpPr>
        <p:spPr>
          <a:xfrm>
            <a:off x="5713425" y="3794114"/>
            <a:ext cx="274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Curing chambers</a:t>
            </a:r>
            <a:endParaRPr sz="1200" baseline="30000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cxnSp>
        <p:nvCxnSpPr>
          <p:cNvPr id="153" name="Google Shape;153;p31"/>
          <p:cNvCxnSpPr>
            <a:stCxn id="148" idx="2"/>
          </p:cNvCxnSpPr>
          <p:nvPr/>
        </p:nvCxnSpPr>
        <p:spPr>
          <a:xfrm>
            <a:off x="1007023" y="2219103"/>
            <a:ext cx="0" cy="5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31"/>
          <p:cNvCxnSpPr>
            <a:stCxn id="151" idx="2"/>
          </p:cNvCxnSpPr>
          <p:nvPr/>
        </p:nvCxnSpPr>
        <p:spPr>
          <a:xfrm flipH="1">
            <a:off x="2422872" y="1715253"/>
            <a:ext cx="592800" cy="638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31"/>
          <p:cNvCxnSpPr>
            <a:stCxn id="151" idx="2"/>
          </p:cNvCxnSpPr>
          <p:nvPr/>
        </p:nvCxnSpPr>
        <p:spPr>
          <a:xfrm>
            <a:off x="3015672" y="1715253"/>
            <a:ext cx="184500" cy="390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31"/>
          <p:cNvCxnSpPr>
            <a:endCxn id="152" idx="0"/>
          </p:cNvCxnSpPr>
          <p:nvPr/>
        </p:nvCxnSpPr>
        <p:spPr>
          <a:xfrm flipH="1">
            <a:off x="7085175" y="3272414"/>
            <a:ext cx="85800" cy="521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56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Fostering collaboration</a:t>
            </a:r>
            <a:endParaRPr>
              <a:solidFill>
                <a:srgbClr val="1D1C1D"/>
              </a:solidFill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pic>
        <p:nvPicPr>
          <p:cNvPr id="162" name="Google Shape;1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5375" y="1176675"/>
            <a:ext cx="1626698" cy="1549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2"/>
          <p:cNvSpPr/>
          <p:nvPr/>
        </p:nvSpPr>
        <p:spPr>
          <a:xfrm rot="10800000">
            <a:off x="5509544" y="1894442"/>
            <a:ext cx="1160700" cy="114300"/>
          </a:xfrm>
          <a:prstGeom prst="rightArrow">
            <a:avLst>
              <a:gd name="adj1" fmla="val 11724"/>
              <a:gd name="adj2" fmla="val 6391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4" name="Google Shape;164;p32"/>
          <p:cNvSpPr/>
          <p:nvPr/>
        </p:nvSpPr>
        <p:spPr>
          <a:xfrm>
            <a:off x="5542377" y="2162417"/>
            <a:ext cx="1160700" cy="114300"/>
          </a:xfrm>
          <a:prstGeom prst="rightArrow">
            <a:avLst>
              <a:gd name="adj1" fmla="val 11724"/>
              <a:gd name="adj2" fmla="val 6391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5E55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5" name="Google Shape;165;p32"/>
          <p:cNvSpPr/>
          <p:nvPr/>
        </p:nvSpPr>
        <p:spPr>
          <a:xfrm>
            <a:off x="2350942" y="1894442"/>
            <a:ext cx="1160700" cy="114300"/>
          </a:xfrm>
          <a:prstGeom prst="rightArrow">
            <a:avLst>
              <a:gd name="adj1" fmla="val 11724"/>
              <a:gd name="adj2" fmla="val 6391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6" name="Google Shape;166;p32"/>
          <p:cNvSpPr/>
          <p:nvPr/>
        </p:nvSpPr>
        <p:spPr>
          <a:xfrm rot="10800000">
            <a:off x="2336865" y="2162417"/>
            <a:ext cx="1160700" cy="114300"/>
          </a:xfrm>
          <a:prstGeom prst="rightArrow">
            <a:avLst>
              <a:gd name="adj1" fmla="val 11724"/>
              <a:gd name="adj2" fmla="val 6391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5E55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7" name="Google Shape;167;p32"/>
          <p:cNvSpPr/>
          <p:nvPr/>
        </p:nvSpPr>
        <p:spPr>
          <a:xfrm rot="-5396334">
            <a:off x="3753369" y="3319095"/>
            <a:ext cx="843900" cy="114300"/>
          </a:xfrm>
          <a:prstGeom prst="rightArrow">
            <a:avLst>
              <a:gd name="adj1" fmla="val 11724"/>
              <a:gd name="adj2" fmla="val 6391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635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8" name="Google Shape;168;p32"/>
          <p:cNvSpPr/>
          <p:nvPr/>
        </p:nvSpPr>
        <p:spPr>
          <a:xfrm rot="5400000">
            <a:off x="3626307" y="3343321"/>
            <a:ext cx="843900" cy="114300"/>
          </a:xfrm>
          <a:prstGeom prst="rightArrow">
            <a:avLst>
              <a:gd name="adj1" fmla="val 11724"/>
              <a:gd name="adj2" fmla="val 6391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5E55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9" name="Google Shape;169;p32"/>
          <p:cNvSpPr/>
          <p:nvPr/>
        </p:nvSpPr>
        <p:spPr>
          <a:xfrm rot="5403427">
            <a:off x="1218501" y="2779174"/>
            <a:ext cx="601800" cy="106800"/>
          </a:xfrm>
          <a:prstGeom prst="rightArrow">
            <a:avLst>
              <a:gd name="adj1" fmla="val 11724"/>
              <a:gd name="adj2" fmla="val 6391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70" name="Google Shape;170;p32"/>
          <p:cNvSpPr txBox="1"/>
          <p:nvPr/>
        </p:nvSpPr>
        <p:spPr>
          <a:xfrm>
            <a:off x="3594998" y="4385225"/>
            <a:ext cx="116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Biogenic CO</a:t>
            </a:r>
            <a:r>
              <a:rPr lang="en" sz="1200" b="1" baseline="-25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sz="1200" b="1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1" name="Google Shape;171;p32"/>
          <p:cNvSpPr txBox="1"/>
          <p:nvPr/>
        </p:nvSpPr>
        <p:spPr>
          <a:xfrm>
            <a:off x="6703087" y="1976425"/>
            <a:ext cx="147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Voluntary carbon markets</a:t>
            </a:r>
            <a:endParaRPr sz="1200" b="1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" name="Google Shape;172;p32"/>
          <p:cNvSpPr txBox="1"/>
          <p:nvPr/>
        </p:nvSpPr>
        <p:spPr>
          <a:xfrm>
            <a:off x="848771" y="1976417"/>
            <a:ext cx="131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Precast</a:t>
            </a:r>
            <a:br>
              <a:rPr lang="en" sz="12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2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factory</a:t>
            </a:r>
            <a:endParaRPr sz="1200" b="1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3" name="Google Shape;173;p32"/>
          <p:cNvSpPr txBox="1"/>
          <p:nvPr/>
        </p:nvSpPr>
        <p:spPr>
          <a:xfrm>
            <a:off x="975951" y="3201003"/>
            <a:ext cx="1086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Buyer</a:t>
            </a:r>
            <a:br>
              <a:rPr lang="en" sz="9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9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of concrete</a:t>
            </a:r>
            <a:endParaRPr sz="900" b="1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products</a:t>
            </a:r>
            <a:endParaRPr sz="900" b="1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5422067" y="2225553"/>
            <a:ext cx="1276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25E55"/>
                </a:solidFill>
                <a:latin typeface="DM Sans"/>
                <a:ea typeface="DM Sans"/>
                <a:cs typeface="DM Sans"/>
                <a:sym typeface="DM Sans"/>
              </a:rPr>
              <a:t>CDR credits</a:t>
            </a:r>
            <a:endParaRPr sz="900" b="1">
              <a:solidFill>
                <a:srgbClr val="F25E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2311192" y="1597635"/>
            <a:ext cx="1276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$</a:t>
            </a:r>
            <a:endParaRPr sz="1000"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6" name="Google Shape;176;p32"/>
          <p:cNvSpPr txBox="1"/>
          <p:nvPr/>
        </p:nvSpPr>
        <p:spPr>
          <a:xfrm>
            <a:off x="5373317" y="1597635"/>
            <a:ext cx="1276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$ / tCO</a:t>
            </a:r>
            <a:r>
              <a:rPr lang="en" sz="1000" b="1" baseline="-25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sz="1000" b="1" baseline="-25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3240019" y="3201000"/>
            <a:ext cx="853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25E55"/>
                </a:solidFill>
                <a:latin typeface="DM Sans"/>
                <a:ea typeface="DM Sans"/>
                <a:cs typeface="DM Sans"/>
                <a:sym typeface="DM Sans"/>
              </a:rPr>
              <a:t>$ / tCO</a:t>
            </a:r>
            <a:r>
              <a:rPr lang="en" sz="1100" b="1" baseline="-25000">
                <a:solidFill>
                  <a:srgbClr val="F25E55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sz="1100" b="1">
              <a:solidFill>
                <a:srgbClr val="F25E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4117718" y="3223475"/>
            <a:ext cx="537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</a:t>
            </a:r>
            <a:r>
              <a:rPr lang="en" sz="1100" b="1" baseline="-25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sz="1100" b="1" baseline="-25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00" y="4581700"/>
            <a:ext cx="1318948" cy="3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3375" y="3754612"/>
            <a:ext cx="683975" cy="6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8625" y="3754612"/>
            <a:ext cx="683975" cy="6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2"/>
          <p:cNvSpPr txBox="1"/>
          <p:nvPr/>
        </p:nvSpPr>
        <p:spPr>
          <a:xfrm>
            <a:off x="4436262" y="4385225"/>
            <a:ext cx="18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Fossil CO</a:t>
            </a:r>
            <a:r>
              <a:rPr lang="en" sz="1200" b="1" baseline="-25000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sz="1200" b="1" baseline="-25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D1C1D"/>
                </a:solidFill>
                <a:latin typeface="DM Sans"/>
                <a:ea typeface="DM Sans"/>
                <a:cs typeface="DM Sans"/>
                <a:sym typeface="DM Sans"/>
              </a:rPr>
              <a:t>(EU ETS in 2026)</a:t>
            </a:r>
            <a:endParaRPr sz="1200" b="1" baseline="-25000">
              <a:solidFill>
                <a:srgbClr val="1D1C1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3" name="Google Shape;183;p32"/>
          <p:cNvSpPr/>
          <p:nvPr/>
        </p:nvSpPr>
        <p:spPr>
          <a:xfrm rot="-5396334">
            <a:off x="4833456" y="3319095"/>
            <a:ext cx="843900" cy="114300"/>
          </a:xfrm>
          <a:prstGeom prst="rightArrow">
            <a:avLst>
              <a:gd name="adj1" fmla="val 11724"/>
              <a:gd name="adj2" fmla="val 6391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84" name="Google Shape;184;p32"/>
          <p:cNvSpPr/>
          <p:nvPr/>
        </p:nvSpPr>
        <p:spPr>
          <a:xfrm rot="-5396334">
            <a:off x="4948644" y="3319095"/>
            <a:ext cx="843900" cy="114300"/>
          </a:xfrm>
          <a:prstGeom prst="rightArrow">
            <a:avLst>
              <a:gd name="adj1" fmla="val 11724"/>
              <a:gd name="adj2" fmla="val 6391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5373318" y="3223475"/>
            <a:ext cx="537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</a:t>
            </a:r>
            <a:r>
              <a:rPr lang="en" sz="1100" b="1" baseline="-25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sz="1100" b="1" baseline="-25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6" name="Google Shape;186;p32"/>
          <p:cNvSpPr txBox="1"/>
          <p:nvPr/>
        </p:nvSpPr>
        <p:spPr>
          <a:xfrm>
            <a:off x="4572000" y="3201000"/>
            <a:ext cx="741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$ / tCO</a:t>
            </a:r>
            <a:r>
              <a:rPr lang="en" sz="1100" b="1" baseline="-25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sz="1100"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9012" y="1464288"/>
            <a:ext cx="620800" cy="6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31275" y="1461102"/>
            <a:ext cx="620800" cy="62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2"/>
          <p:cNvSpPr txBox="1"/>
          <p:nvPr/>
        </p:nvSpPr>
        <p:spPr>
          <a:xfrm>
            <a:off x="2139200" y="2202450"/>
            <a:ext cx="162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1000-5000 t</a:t>
            </a:r>
            <a:r>
              <a:rPr lang="en" sz="9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CO</a:t>
            </a:r>
            <a:r>
              <a:rPr lang="en" sz="900" b="1" baseline="-25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en" sz="10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/a</a:t>
            </a:r>
            <a:r>
              <a:rPr lang="en" sz="12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33"/>
          <p:cNvGrpSpPr/>
          <p:nvPr/>
        </p:nvGrpSpPr>
        <p:grpSpPr>
          <a:xfrm>
            <a:off x="255050" y="320000"/>
            <a:ext cx="4612101" cy="4095100"/>
            <a:chOff x="152404" y="152399"/>
            <a:chExt cx="3365023" cy="2838694"/>
          </a:xfrm>
        </p:grpSpPr>
        <p:pic>
          <p:nvPicPr>
            <p:cNvPr id="195" name="Google Shape;195;p33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04" y="152399"/>
              <a:ext cx="3365023" cy="2838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3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850" y="1117375"/>
              <a:ext cx="3316823" cy="18644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7" name="Google Shape;19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7400" y="4581700"/>
            <a:ext cx="1318948" cy="3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/>
          <p:nvPr/>
        </p:nvSpPr>
        <p:spPr>
          <a:xfrm>
            <a:off x="3181350" y="1714500"/>
            <a:ext cx="1076400" cy="10359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255050" y="4415100"/>
            <a:ext cx="42909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860">
                <a:solidFill>
                  <a:schemeClr val="dk1"/>
                </a:solidFill>
              </a:rPr>
              <a:t>Børsen 1.10.2024: ARC Amager Bakke power plant in Copenhagen</a:t>
            </a:r>
            <a:endParaRPr sz="860">
              <a:solidFill>
                <a:schemeClr val="dk1"/>
              </a:solidFill>
            </a:endParaRPr>
          </a:p>
        </p:txBody>
      </p:sp>
      <p:pic>
        <p:nvPicPr>
          <p:cNvPr id="200" name="Google Shape;200;p3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6975" y="319999"/>
            <a:ext cx="3551050" cy="4095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33"/>
          <p:cNvCxnSpPr>
            <a:stCxn id="198" idx="6"/>
          </p:cNvCxnSpPr>
          <p:nvPr/>
        </p:nvCxnSpPr>
        <p:spPr>
          <a:xfrm rot="10800000" flipH="1">
            <a:off x="4257750" y="1895550"/>
            <a:ext cx="1447800" cy="336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bonaide 2024">
  <a:themeElements>
    <a:clrScheme name="Simple Light">
      <a:dk1>
        <a:srgbClr val="1D1C1D"/>
      </a:dk1>
      <a:lt1>
        <a:srgbClr val="FFFFFF"/>
      </a:lt1>
      <a:dk2>
        <a:srgbClr val="F27260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Skjermfremvisning (16:9)</PresentationFormat>
  <Paragraphs>71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DM Sans Medium</vt:lpstr>
      <vt:lpstr>DM Sans</vt:lpstr>
      <vt:lpstr>DM Sans ExtraBold</vt:lpstr>
      <vt:lpstr>DM Sans Black</vt:lpstr>
      <vt:lpstr>Arial</vt:lpstr>
      <vt:lpstr>Simple Light</vt:lpstr>
      <vt:lpstr>Carbonaide 2024</vt:lpstr>
      <vt:lpstr>PowerPoint-presentasjon</vt:lpstr>
      <vt:lpstr>PowerPoint-presentasjon</vt:lpstr>
      <vt:lpstr>90%</vt:lpstr>
      <vt:lpstr>PowerPoint-presentasjon</vt:lpstr>
      <vt:lpstr>Combining utilization and permanent storage of CO₂ </vt:lpstr>
      <vt:lpstr>First commercial products</vt:lpstr>
      <vt:lpstr>Carbonaide’s technology</vt:lpstr>
      <vt:lpstr>Fostering collaboration</vt:lpstr>
      <vt:lpstr>Børsen 1.10.2024: ARC Amager Bakke power plant in Copenhagen</vt:lpstr>
      <vt:lpstr>PowerPoint-presentasjon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Ragnhild Leganger</cp:lastModifiedBy>
  <cp:revision>1</cp:revision>
  <dcterms:modified xsi:type="dcterms:W3CDTF">2024-11-19T14:51:08Z</dcterms:modified>
</cp:coreProperties>
</file>